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1" r:id="rId3"/>
    <p:sldId id="271" r:id="rId4"/>
    <p:sldId id="276" r:id="rId5"/>
    <p:sldId id="277" r:id="rId6"/>
    <p:sldId id="278" r:id="rId7"/>
    <p:sldId id="279" r:id="rId8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E3728065-08BC-4376-B881-7D21194C6833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15943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C1FD55AB-5D4F-4046-8C19-7168167563DE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885128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368A589A-0E67-400C-A9FF-6DAE211CEBE6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044828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E3728065-08BC-4376-B881-7D21194C6833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5293044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D9C6E178-345C-494D-AF53-73AC7CDF1000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079446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ACDCAB32-51C7-4658-B7F7-682ECD7B118E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3635904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1E2132AE-27E4-4B85-8A55-FE83018F9453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9440157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7CE48D1B-7C95-4F59-8826-10FDA37F3329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963499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61809523-38AC-409F-A1DA-30530305454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6065541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7C5B8A7C-5AE7-4515-89E0-BD407A600E32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7883310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11AA283A-FE7E-49D8-B3D2-52FDE0F70BE2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185301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D9C6E178-345C-494D-AF53-73AC7CDF1000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6610051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th-TH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550AADC1-F0F1-4D18-A690-F956F90A09E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3186888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C1FD55AB-5D4F-4046-8C19-7168167563DE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263318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368A589A-0E67-400C-A9FF-6DAE211CEBE6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523444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488" y="117475"/>
            <a:ext cx="11318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12"/>
          <p:cNvCxnSpPr/>
          <p:nvPr/>
        </p:nvCxnSpPr>
        <p:spPr bwMode="auto">
          <a:xfrm>
            <a:off x="0" y="755650"/>
            <a:ext cx="12192000" cy="0"/>
          </a:xfrm>
          <a:prstGeom prst="line">
            <a:avLst/>
          </a:prstGeom>
          <a:gradFill rotWithShape="1">
            <a:gsLst>
              <a:gs pos="0">
                <a:srgbClr val="006600"/>
              </a:gs>
              <a:gs pos="50000">
                <a:schemeClr val="bg1"/>
              </a:gs>
              <a:gs pos="100000">
                <a:srgbClr val="006600"/>
              </a:gs>
            </a:gsLst>
            <a:lin ang="5400000" scaled="1"/>
          </a:gradFill>
          <a:ln w="38100" cap="flat" cmpd="sng" algn="ctr">
            <a:solidFill>
              <a:schemeClr val="accent1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1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050" y="117475"/>
            <a:ext cx="11318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14"/>
          <p:cNvCxnSpPr/>
          <p:nvPr userDrawn="1"/>
        </p:nvCxnSpPr>
        <p:spPr bwMode="auto">
          <a:xfrm>
            <a:off x="0" y="755650"/>
            <a:ext cx="12192000" cy="0"/>
          </a:xfrm>
          <a:prstGeom prst="line">
            <a:avLst/>
          </a:prstGeom>
          <a:gradFill rotWithShape="1">
            <a:gsLst>
              <a:gs pos="0">
                <a:srgbClr val="006600"/>
              </a:gs>
              <a:gs pos="50000">
                <a:schemeClr val="bg1"/>
              </a:gs>
              <a:gs pos="100000">
                <a:srgbClr val="006600"/>
              </a:gs>
            </a:gsLst>
            <a:lin ang="5400000" scaled="1"/>
          </a:gradFill>
          <a:ln w="38100" cap="flat" cmpd="sng" algn="ctr">
            <a:solidFill>
              <a:schemeClr val="accent1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15" descr="C:\Users\kanchana.s\AppData\Local\Temp\Rar$DI47.512\logo MOPH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3138" y="53975"/>
            <a:ext cx="94615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227909"/>
            <a:ext cx="10972800" cy="5054583"/>
          </a:xfrm>
        </p:spPr>
        <p:txBody>
          <a:bodyPr/>
          <a:lstStyle>
            <a:lvl1pPr marL="355600" indent="-3556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Pct val="100000"/>
              <a:buFont typeface="Tahoma" pitchFamily="34" charset="0"/>
              <a:buChar char="●"/>
              <a:def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0000"/>
              </a:lnSpc>
              <a:spcBef>
                <a:spcPts val="600"/>
              </a:spcBef>
              <a:buClrTx/>
              <a:buFont typeface="Wingdings" pitchFamily="2" charset="2"/>
              <a:buChar char="§"/>
              <a:defRPr sz="2600"/>
            </a:lvl2pPr>
            <a:lvl3pPr>
              <a:lnSpc>
                <a:spcPct val="120000"/>
              </a:lnSpc>
              <a:spcBef>
                <a:spcPts val="600"/>
              </a:spcBef>
              <a:buClrTx/>
              <a:buSzPct val="80000"/>
              <a:buFont typeface="Wingdings" pitchFamily="2" charset="2"/>
              <a:buChar char="v"/>
              <a:defRPr/>
            </a:lvl3pPr>
            <a:lvl4pPr>
              <a:lnSpc>
                <a:spcPct val="120000"/>
              </a:lnSpc>
              <a:spcBef>
                <a:spcPts val="600"/>
              </a:spcBef>
              <a:buClrTx/>
              <a:defRPr/>
            </a:lvl4pPr>
            <a:lvl5pPr>
              <a:lnSpc>
                <a:spcPct val="120000"/>
              </a:lnSpc>
              <a:spcBef>
                <a:spcPts val="600"/>
              </a:spcBef>
              <a:buClrTx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1" y="-13061"/>
            <a:ext cx="9735403" cy="768532"/>
          </a:xfrm>
          <a:prstGeom prst="rect">
            <a:avLst/>
          </a:prstGeom>
          <a:solidFill>
            <a:schemeClr val="accent1">
              <a:lumMod val="2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396000"/>
          <a:lstStyle>
            <a:lvl1pPr algn="l">
              <a:defRPr sz="2800"/>
            </a:lvl1pPr>
          </a:lstStyle>
          <a:p>
            <a:pPr lvl="0"/>
            <a:r>
              <a:rPr lang="en-US" dirty="0"/>
              <a:t>Click to edit Master title style</a:t>
            </a:r>
            <a:endParaRPr lang="th-TH" dirty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88100"/>
            <a:ext cx="2844800" cy="385763"/>
          </a:xfrm>
        </p:spPr>
        <p:txBody>
          <a:bodyPr/>
          <a:lstStyle>
            <a:lvl1pPr eaLnBrk="0" fontAlgn="auto" hangingPunct="0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737600" y="6388100"/>
            <a:ext cx="2844800" cy="369888"/>
          </a:xfrm>
        </p:spPr>
        <p:txBody>
          <a:bodyPr/>
          <a:lstStyle>
            <a:lvl1pPr eaLnBrk="0" hangingPunct="0">
              <a:defRPr/>
            </a:lvl1pPr>
          </a:lstStyle>
          <a:p>
            <a:fld id="{7314560D-BE21-49FC-BCF0-1DAFF2FA80C9}" type="slidenum">
              <a:rPr lang="en-US" altLang="th-TH"/>
              <a:pPr/>
              <a:t>‹#›</a:t>
            </a:fld>
            <a:endParaRPr lang="th-TH" altLang="th-TH"/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165600" y="6388100"/>
            <a:ext cx="3860800" cy="369888"/>
          </a:xfrm>
        </p:spPr>
        <p:txBody>
          <a:bodyPr/>
          <a:lstStyle>
            <a:lvl1pPr eaLnBrk="0" fontAlgn="auto" hangingPunct="0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295329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ACDCAB32-51C7-4658-B7F7-682ECD7B118E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500519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1E2132AE-27E4-4B85-8A55-FE83018F9453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442358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7CE48D1B-7C95-4F59-8826-10FDA37F3329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153517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61809523-38AC-409F-A1DA-30530305454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956178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7C5B8A7C-5AE7-4515-89E0-BD407A600E32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888451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11AA283A-FE7E-49D8-B3D2-52FDE0F70BE2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41310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th-TH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550AADC1-F0F1-4D18-A690-F956F90A09E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032836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/>
              <a:t>คลิกเพื่อแก้ไขสไตล์ชื่อเรื่องต้นแบบ</a:t>
            </a:r>
          </a:p>
        </p:txBody>
      </p:sp>
      <p:sp>
        <p:nvSpPr>
          <p:cNvPr id="2051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/>
              <a:t>คลิกเพื่อแก้ไขสไตล์ของข้อความต้นแบบ</a:t>
            </a:r>
          </a:p>
          <a:p>
            <a:pPr lvl="1"/>
            <a:r>
              <a:rPr lang="th-TH" altLang="th-TH"/>
              <a:t>ระดับที่สอง</a:t>
            </a:r>
          </a:p>
          <a:p>
            <a:pPr lvl="2"/>
            <a:r>
              <a:rPr lang="th-TH" altLang="th-TH"/>
              <a:t>ระดับที่สาม</a:t>
            </a:r>
          </a:p>
          <a:p>
            <a:pPr lvl="3"/>
            <a:r>
              <a:rPr lang="th-TH" altLang="th-TH"/>
              <a:t>ระดับที่สี่</a:t>
            </a:r>
          </a:p>
          <a:p>
            <a:pPr lvl="4"/>
            <a:r>
              <a:rPr lang="th-TH" alt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  <a:cs typeface="Cordia New" panose="020B0304020202020204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D6E2E9B-C776-4A59-98E1-912CB981F876}" type="slidenum">
              <a:rPr lang="th-TH" altLang="th-TH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47033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/>
              <a:t>คลิกเพื่อแก้ไขสไตล์ชื่อเรื่องต้นแบบ</a:t>
            </a:r>
          </a:p>
        </p:txBody>
      </p:sp>
      <p:sp>
        <p:nvSpPr>
          <p:cNvPr id="2051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/>
              <a:t>คลิกเพื่อแก้ไขสไตล์ของข้อความต้นแบบ</a:t>
            </a:r>
          </a:p>
          <a:p>
            <a:pPr lvl="1"/>
            <a:r>
              <a:rPr lang="th-TH" altLang="th-TH"/>
              <a:t>ระดับที่สอง</a:t>
            </a:r>
          </a:p>
          <a:p>
            <a:pPr lvl="2"/>
            <a:r>
              <a:rPr lang="th-TH" altLang="th-TH"/>
              <a:t>ระดับที่สาม</a:t>
            </a:r>
          </a:p>
          <a:p>
            <a:pPr lvl="3"/>
            <a:r>
              <a:rPr lang="th-TH" altLang="th-TH"/>
              <a:t>ระดับที่สี่</a:t>
            </a:r>
          </a:p>
          <a:p>
            <a:pPr lvl="4"/>
            <a:r>
              <a:rPr lang="th-TH" alt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  <a:cs typeface="Cordia New" panose="020B0304020202020204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D6E2E9B-C776-4A59-98E1-912CB981F876}" type="slidenum">
              <a:rPr lang="th-TH" altLang="th-TH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301615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3863752" y="384645"/>
            <a:ext cx="1700497" cy="1460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249" y="397274"/>
            <a:ext cx="3490546" cy="144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7893"/>
            <a:ext cx="10363200" cy="2125014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ระเบียบวาระที่ </a:t>
            </a:r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4.1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9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สรุปมติและข้อสั่งการ จากการประชุมคณะกรรมการกำหนดแนวทางการใช้จ่ายเงินกองทุนหลักประกันสุขภาพแห่งชาติของหน่วยบริการสังกัดสำนักงานปลัดกระทรวงสาธารณสุข ระดับประเทศ </a:t>
            </a:r>
            <a:br>
              <a:rPr lang="th-TH" sz="29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ครั้งที่ </a:t>
            </a:r>
            <a:r>
              <a:rPr lang="en-US" sz="3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10</a:t>
            </a:r>
            <a:r>
              <a:rPr lang="th-TH" sz="3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/256</a:t>
            </a:r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วันที่ </a:t>
            </a:r>
            <a:r>
              <a:rPr lang="en-US" sz="3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27 </a:t>
            </a:r>
            <a:r>
              <a:rPr lang="th-TH" sz="3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ธันวาคม 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256</a:t>
            </a:r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endParaRPr lang="th-TH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2743200" y="4723327"/>
            <a:ext cx="8534400" cy="1432775"/>
          </a:xfrm>
        </p:spPr>
        <p:txBody>
          <a:bodyPr>
            <a:noAutofit/>
          </a:bodyPr>
          <a:lstStyle/>
          <a:p>
            <a:pPr algn="r"/>
            <a:r>
              <a:rPr lang="th-TH" sz="2000" dirty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ประชุมคณะกรรมการบริหารจัดการและพัฒนาประสิทธิภาพการเงินการคลัง เขตสุขภาพที่ 8 </a:t>
            </a:r>
          </a:p>
          <a:p>
            <a:pPr algn="r"/>
            <a:r>
              <a:rPr lang="th-TH" sz="2000" dirty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ครั้งที่ 1/2562  วันที่ 5 มีนาคม 2562 เวลา  09.00 – 16.30 น.  </a:t>
            </a:r>
          </a:p>
          <a:p>
            <a:pPr algn="r"/>
            <a:r>
              <a:rPr lang="th-TH" sz="2000" dirty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ณ ห้องประชุม</a:t>
            </a:r>
            <a:r>
              <a:rPr lang="th-TH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รวงผึ้ง </a:t>
            </a:r>
            <a:r>
              <a:rPr lang="th-TH" sz="2000" dirty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สำนักงานเขตสุขภาพที่ 8 อ.เมือง จ.</a:t>
            </a:r>
            <a:r>
              <a:rPr lang="th-TH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อุดรธานี</a:t>
            </a:r>
            <a:endParaRPr lang="th-TH" sz="2000" dirty="0">
              <a:latin typeface="TH Sarabun New" panose="020B0500040200020003" pitchFamily="34" charset="-34"/>
              <a:ea typeface="Tahoma" pitchFamily="34" charset="0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55959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" y="25575"/>
            <a:ext cx="9735403" cy="78579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การประชุม </a:t>
            </a:r>
            <a:r>
              <a:rPr lang="th-TH" sz="3200" b="1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คกก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7x7 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ครั้งที่ </a:t>
            </a:r>
            <a:r>
              <a:rPr lang="en-US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10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/2561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วันที่ 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en-US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ธันวาคม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2561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/>
              <a:pPr/>
              <a:t>2</a:t>
            </a:fld>
            <a:endParaRPr lang="th-TH" altLang="th-TH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24848971"/>
              </p:ext>
            </p:extLst>
          </p:nvPr>
        </p:nvGraphicFramePr>
        <p:xfrm>
          <a:off x="437882" y="888640"/>
          <a:ext cx="11333408" cy="40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34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18156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ระเบียบวาระที่</a:t>
                      </a:r>
                      <a:r>
                        <a:rPr lang="th-TH" sz="32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en-US" sz="32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</a:t>
                      </a:r>
                      <a:r>
                        <a:rPr lang="th-TH" sz="32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เรื่องสืบเนื่อง</a:t>
                      </a:r>
                      <a:endParaRPr lang="th-TH" sz="32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b="1" i="0" u="none" strike="noStrike" kern="1200" baseline="0" dirty="0" smtClean="0">
                          <a:solidFill>
                            <a:schemeClr val="dk1"/>
                          </a:solidFill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3.1 การประชุมรับฟังความคิดเห็น </a:t>
                      </a:r>
                      <a:r>
                        <a:rPr lang="en-US" sz="2800" b="1" i="0" u="none" strike="noStrike" kern="1200" baseline="0" dirty="0" smtClean="0">
                          <a:solidFill>
                            <a:schemeClr val="dk1"/>
                          </a:solidFill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DRG Version 6 </a:t>
                      </a:r>
                      <a:r>
                        <a:rPr lang="th-TH" sz="2800" b="1" i="0" u="none" strike="noStrike" kern="1200" baseline="0" dirty="0" smtClean="0">
                          <a:solidFill>
                            <a:schemeClr val="dk1"/>
                          </a:solidFill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จากหน่วยงานสังกัด </a:t>
                      </a:r>
                      <a:r>
                        <a:rPr lang="th-TH" sz="2800" b="1" i="0" u="none" strike="noStrike" kern="1200" baseline="0" dirty="0" err="1" smtClean="0">
                          <a:solidFill>
                            <a:schemeClr val="dk1"/>
                          </a:solidFill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สป.สธ</a:t>
                      </a:r>
                      <a:r>
                        <a:rPr lang="th-TH" sz="2800" b="1" i="0" u="none" strike="noStrike" kern="1200" baseline="0" dirty="0" smtClean="0">
                          <a:solidFill>
                            <a:schemeClr val="dk1"/>
                          </a:solidFill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.</a:t>
                      </a:r>
                      <a:endParaRPr lang="en-US" sz="2800" b="1" i="0" u="none" strike="noStrike" kern="1200" baseline="0" dirty="0" smtClean="0">
                        <a:solidFill>
                          <a:schemeClr val="dk1"/>
                        </a:solidFill>
                        <a:latin typeface="TH Sarabun New" panose="020B0500040200020003" pitchFamily="34" charset="-34"/>
                        <a:ea typeface="+mn-ea"/>
                        <a:cs typeface="TH Sarabun New" panose="020B0500040200020003" pitchFamily="34" charset="-34"/>
                      </a:endParaRPr>
                    </a:p>
                    <a:p>
                      <a:r>
                        <a:rPr lang="th-TH" sz="28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มติ</a:t>
                      </a:r>
                      <a:r>
                        <a:rPr lang="th-TH" sz="2800" b="1" u="sng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ที่</a:t>
                      </a:r>
                      <a:r>
                        <a:rPr lang="th-TH" sz="28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ประชุม</a:t>
                      </a:r>
                    </a:p>
                    <a:p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มอบกองเศรษฐกิจสุขภาพและหลักประกันสุขภาพดำเนินการ </a:t>
                      </a:r>
                    </a:p>
                    <a:p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1.1) จัดกระบวนการรับฟังความเห็นหน่วยงานในสังกัด </a:t>
                      </a:r>
                      <a:r>
                        <a:rPr lang="th-TH" sz="2800" b="0" u="none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สป.สธ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.ให้แล้วเสร็จภายในมีนาคม 2562 </a:t>
                      </a:r>
                    </a:p>
                    <a:p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1.2) ศึกษาผลกระทบของการนำ </a:t>
                      </a:r>
                      <a:r>
                        <a:rPr lang="en-US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DRG version 6.3 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มาใช้แทน </a:t>
                      </a:r>
                      <a:r>
                        <a:rPr lang="en-US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version 5 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และนำเสนอต่อคณะกรรมการฯพิจารณาในการประชุมครั้งต่อไป</a:t>
                      </a:r>
                    </a:p>
                    <a:p>
                      <a:r>
                        <a:rPr lang="th-TH" sz="28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ข้อสั่งการ</a:t>
                      </a:r>
                    </a:p>
                    <a:p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รับทราบ</a:t>
                      </a:r>
                      <a:endParaRPr lang="th-TH" sz="2800" b="0" u="none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621141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" y="25575"/>
            <a:ext cx="9735403" cy="78579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การประชุม </a:t>
            </a:r>
            <a:r>
              <a:rPr lang="th-TH" sz="3200" b="1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คกก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7x7 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ครั้งที่ </a:t>
            </a:r>
            <a:r>
              <a:rPr lang="en-US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10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/2561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วันที่ 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en-US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ธันวาคม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2561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/>
              <a:pPr/>
              <a:t>3</a:t>
            </a:fld>
            <a:endParaRPr lang="th-TH" altLang="th-TH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499047713"/>
              </p:ext>
            </p:extLst>
          </p:nvPr>
        </p:nvGraphicFramePr>
        <p:xfrm>
          <a:off x="437882" y="888640"/>
          <a:ext cx="11333408" cy="545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34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18156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ระเบียบวาระที่</a:t>
                      </a:r>
                      <a:r>
                        <a:rPr lang="th-TH" sz="32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en-US" sz="32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</a:t>
                      </a:r>
                      <a:r>
                        <a:rPr lang="th-TH" sz="32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เรื่องเพื่อทราบ</a:t>
                      </a:r>
                      <a:endParaRPr lang="th-TH" sz="32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b="1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5.1 (ร่าง) ข้อเสนองบกองทุนหลักประกันสุขภาพแห่งชาติ ปีงบประมาณ 2563-2564 (เบื้องต้น)</a:t>
                      </a:r>
                    </a:p>
                    <a:p>
                      <a:r>
                        <a:rPr lang="th-TH" sz="28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มติ</a:t>
                      </a:r>
                      <a:r>
                        <a:rPr lang="th-TH" sz="2800" b="1" u="sng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ที่</a:t>
                      </a:r>
                      <a:r>
                        <a:rPr lang="th-TH" sz="28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ประชุม</a:t>
                      </a:r>
                    </a:p>
                    <a:p>
                      <a:r>
                        <a:rPr lang="th-TH" sz="2800" b="0" u="none" dirty="0" smtClean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รับทราบ (ร่าง) ข้อเสนองบประมาณกองทุนหลักประกันสุขภาพแห่งชาติ ปี 2563 – 2564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ข้อสั่งการ</a:t>
                      </a:r>
                      <a:r>
                        <a:rPr lang="th-TH" sz="2800" b="0" u="none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 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รับทราบ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b="1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5.2 ข้อเสนอการเพิ่มรายการจ่ายบริการ </a:t>
                      </a:r>
                      <a:r>
                        <a:rPr lang="en-US" sz="2800" b="1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One day surgery </a:t>
                      </a:r>
                      <a:r>
                        <a:rPr lang="th-TH" sz="2800" b="1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 2562</a:t>
                      </a:r>
                    </a:p>
                    <a:p>
                      <a:r>
                        <a:rPr lang="th-TH" sz="28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มติที่ประชุม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รับทราบข้อเสนอการเพิ่มรายการจ่ายบริการ </a:t>
                      </a:r>
                      <a:r>
                        <a:rPr lang="en-US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One day surgery 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 2562 จำนวน 12 รายการ โดยให้เริ่มดำเนินการตั้งแต่วันบริการ 1 มกราคม 2562 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มอบทีมกรมการแพทย์ ร่วมกับ </a:t>
                      </a:r>
                      <a:r>
                        <a:rPr lang="th-TH" sz="2800" b="0" u="none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สปสช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กำหนดรายการหัตถการของแต่ละโรค เพื่อเบิกจ่ายแบบ </a:t>
                      </a:r>
                      <a:r>
                        <a:rPr lang="en-US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One Day Surgery 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ให้ชัดเจน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ข้อสั่งการ 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รับทราบ</a:t>
                      </a:r>
                      <a:endParaRPr lang="th-TH" sz="2800" b="1" u="sng" dirty="0" smtClean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534302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" y="25575"/>
            <a:ext cx="9735403" cy="78579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การประชุม </a:t>
            </a:r>
            <a:r>
              <a:rPr lang="th-TH" sz="3200" b="1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คกก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7x7 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ครั้งที่ </a:t>
            </a:r>
            <a:r>
              <a:rPr lang="en-US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10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/2561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วันที่ 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en-US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ธันวาคม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2561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/>
              <a:pPr/>
              <a:t>4</a:t>
            </a:fld>
            <a:endParaRPr lang="th-TH" altLang="th-TH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52682847"/>
              </p:ext>
            </p:extLst>
          </p:nvPr>
        </p:nvGraphicFramePr>
        <p:xfrm>
          <a:off x="437882" y="888640"/>
          <a:ext cx="11333408" cy="591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34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18156"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ระเบียบวาระที่</a:t>
                      </a:r>
                      <a:r>
                        <a:rPr lang="th-TH" sz="28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en-US" sz="28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</a:t>
                      </a:r>
                      <a:r>
                        <a:rPr lang="th-TH" sz="28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เรื่องเพื่อทราบ</a:t>
                      </a:r>
                      <a:endParaRPr lang="th-TH" sz="28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b="1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5.3 ความร่วมมือการพัฒนาระบบข้อมูลผลการดาเนินงาน </a:t>
                      </a:r>
                      <a:r>
                        <a:rPr lang="en-US" sz="2400" b="1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LTC </a:t>
                      </a:r>
                      <a:r>
                        <a:rPr lang="th-TH" sz="2400" b="1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ระหว่าง กรมอนามัย </a:t>
                      </a:r>
                      <a:r>
                        <a:rPr lang="th-TH" sz="2400" b="1" u="none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กสธ</a:t>
                      </a:r>
                      <a:r>
                        <a:rPr lang="th-TH" sz="2400" b="1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</a:t>
                      </a:r>
                      <a:r>
                        <a:rPr lang="th-TH" sz="2400" b="1" u="none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และสปสช</a:t>
                      </a:r>
                      <a:r>
                        <a:rPr lang="th-TH" sz="2400" b="1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</a:t>
                      </a:r>
                    </a:p>
                    <a:p>
                      <a:r>
                        <a:rPr lang="th-TH" sz="24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มติ</a:t>
                      </a:r>
                      <a:r>
                        <a:rPr lang="th-TH" sz="2400" b="1" u="sng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ที่</a:t>
                      </a:r>
                      <a:r>
                        <a:rPr lang="th-TH" sz="24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ประชุม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รับทราบความร่วมมือการพัฒนาระบบข้อมูลผลการดำเนินงาน </a:t>
                      </a:r>
                      <a:r>
                        <a:rPr lang="en-US" sz="24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LTC </a:t>
                      </a:r>
                      <a:r>
                        <a:rPr lang="th-TH" sz="24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ระหว่าง กรมอนามัย </a:t>
                      </a:r>
                      <a:r>
                        <a:rPr lang="th-TH" sz="2400" b="0" u="none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กสธ</a:t>
                      </a:r>
                      <a:r>
                        <a:rPr lang="th-TH" sz="24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</a:t>
                      </a:r>
                      <a:r>
                        <a:rPr lang="th-TH" sz="2400" b="0" u="none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และสปสช</a:t>
                      </a:r>
                      <a:r>
                        <a:rPr lang="th-TH" sz="24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ข้อสั่งการ</a:t>
                      </a:r>
                      <a:r>
                        <a:rPr lang="th-TH" sz="2400" b="0" u="none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 </a:t>
                      </a:r>
                      <a:r>
                        <a:rPr lang="th-TH" sz="24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รับทราบ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b="1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5.4 ผลการปรับเกลี่ยเงิน ปีงบประมาณ 2562 ของหน่วยบริการสังกัด </a:t>
                      </a:r>
                      <a:r>
                        <a:rPr lang="th-TH" sz="2400" b="1" u="none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สป.สธ</a:t>
                      </a:r>
                      <a:r>
                        <a:rPr lang="th-TH" sz="2400" b="1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</a:t>
                      </a:r>
                    </a:p>
                    <a:p>
                      <a:r>
                        <a:rPr lang="th-TH" sz="24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มติที่ประชุม</a:t>
                      </a:r>
                    </a:p>
                    <a:p>
                      <a:pPr marL="0" indent="0">
                        <a:buNone/>
                      </a:pPr>
                      <a:r>
                        <a:rPr lang="th-TH" sz="24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รับทราบผลการปรับเกลี่ยเงิน ปีงบประมาณ 2562 ของหน่วยบริการสังกัด </a:t>
                      </a:r>
                      <a:r>
                        <a:rPr lang="th-TH" sz="2400" b="0" u="none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สป.สธ</a:t>
                      </a:r>
                      <a:r>
                        <a:rPr lang="th-TH" sz="24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ข้อสั่งการ </a:t>
                      </a:r>
                      <a:r>
                        <a:rPr lang="th-TH" sz="24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รับทราบ</a:t>
                      </a:r>
                      <a:endParaRPr lang="th-TH" sz="2400" b="1" u="sng" dirty="0" smtClean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b="1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5.5 สถานการณ์วิกฤตการเงิน ของหน่วยบริการ</a:t>
                      </a:r>
                      <a:r>
                        <a:rPr lang="th-TH" sz="2400" b="1" u="none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สป.สธ</a:t>
                      </a:r>
                      <a:r>
                        <a:rPr lang="th-TH" sz="2400" b="1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(ระดับ 7) ปีงบประมาณ 2561</a:t>
                      </a:r>
                    </a:p>
                    <a:p>
                      <a:r>
                        <a:rPr lang="th-TH" sz="24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มติที่ประชุม</a:t>
                      </a:r>
                    </a:p>
                    <a:p>
                      <a:pPr marL="514350" marR="0" indent="-5143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th-TH" sz="24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รับทราบสถานการณ์วิกฤตการเงิน ของหน่วยบริการ </a:t>
                      </a:r>
                      <a:r>
                        <a:rPr lang="th-TH" sz="2400" b="0" u="none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สป.สธ</a:t>
                      </a:r>
                      <a:r>
                        <a:rPr lang="th-TH" sz="24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(ระดับ 7) ปีงบประมาณ 2561 </a:t>
                      </a:r>
                    </a:p>
                    <a:p>
                      <a:pPr marL="514350" marR="0" indent="-5143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th-TH" sz="24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อบกองเศรษฐกิจสุขภาพและหลักประกันสุขภาพวิเคราะห์ข้อมูลเชิงลึกกลุ่มหน่วยบริการที่มีสถานะการเงินระดับ 7 เรื้อรัง และกลุ่มระดับ 4-6 เพื่อกำหนดแนวทางการช่วยเหลือให้สอดคล้องกับสภาพปัญหา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ข้อสั่งการ</a:t>
                      </a:r>
                      <a:r>
                        <a:rPr lang="th-TH" sz="2400" b="0" u="none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 </a:t>
                      </a:r>
                      <a:r>
                        <a:rPr lang="th-TH" sz="24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รับทราบ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780183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" y="25575"/>
            <a:ext cx="9735403" cy="78579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การประชุม </a:t>
            </a:r>
            <a:r>
              <a:rPr lang="th-TH" sz="3200" b="1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คกก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7x7 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ครั้งที่ </a:t>
            </a:r>
            <a:r>
              <a:rPr lang="en-US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10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/2561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วันที่ 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en-US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ธันวาคม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2561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/>
              <a:pPr/>
              <a:t>5</a:t>
            </a:fld>
            <a:endParaRPr lang="th-TH" altLang="th-TH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66040838"/>
              </p:ext>
            </p:extLst>
          </p:nvPr>
        </p:nvGraphicFramePr>
        <p:xfrm>
          <a:off x="296214" y="888640"/>
          <a:ext cx="11655380" cy="536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553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18156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ระเบียบวาระที่</a:t>
                      </a:r>
                      <a:r>
                        <a:rPr lang="th-TH" sz="32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en-US" sz="32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</a:t>
                      </a:r>
                      <a:r>
                        <a:rPr lang="th-TH" sz="32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เรื่องเพื่อทราบ</a:t>
                      </a:r>
                      <a:endParaRPr lang="th-TH" sz="32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b="1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5.6 ประเด็นข้อเสนอจากพื้นที่ 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ยกเลิกการจัดสรรค่าบริการ </a:t>
                      </a:r>
                      <a:r>
                        <a:rPr lang="en-US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OP-IP-PP 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ของหน่วยบริการ</a:t>
                      </a:r>
                      <a:r>
                        <a:rPr lang="th-TH" sz="2800" b="0" u="none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สังกัดสป.สธ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.แบบ </a:t>
                      </a:r>
                      <a:r>
                        <a:rPr lang="en-US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Step ladder 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และค่า </a:t>
                      </a:r>
                      <a:r>
                        <a:rPr lang="en-US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K 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ขยายความครอบคลุมการใช้จ่ายงบค่าเสื่อมให้สามารถใช้สำหรับพัฒนาระบบบริการ หรือกรณีเหลือจ่ายให้โอนเข้าเงินบำรุง 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ความก้าวหน้าการโอนเงินค่าตอบแทนตาม ฉ.11 และ ฉ.12</a:t>
                      </a:r>
                    </a:p>
                    <a:p>
                      <a:pPr marL="0" indent="0">
                        <a:buNone/>
                      </a:pPr>
                      <a:r>
                        <a:rPr lang="th-TH" sz="28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มติที่ประชุม</a:t>
                      </a:r>
                      <a:endParaRPr lang="th-TH" sz="2800" b="0" u="none" dirty="0" smtClean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  <a:p>
                      <a:pPr marL="514350" indent="-514350">
                        <a:buAutoNum type="arabicParenR"/>
                      </a:pP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รับทราบประเด็นข้อเสนอจากพื้นที่ 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มอบกองเศรษฐกิจสุขภาพและหลักประกันสุขภาพจัดทำข้อเสนอเพื่อปรับปรุงแนวทางการจ่ายแบบ </a:t>
                      </a:r>
                      <a:r>
                        <a:rPr lang="en-US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Step ladder 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และค่า </a:t>
                      </a:r>
                      <a:r>
                        <a:rPr lang="en-US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K 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ของหน่วยบริการสังกัด </a:t>
                      </a:r>
                      <a:r>
                        <a:rPr lang="th-TH" sz="2800" b="0" u="none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สป.สธ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.และเสนอคณะกรรมการฯพิจารณาให้แล้วเสร็จภายในเมษายน 2562 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ประเด็นข้อเสนอเรื่องงบค่าเสื่อม </a:t>
                      </a:r>
                      <a:r>
                        <a:rPr lang="th-TH" sz="2800" b="0" u="none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มอบสปสช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</a:t>
                      </a:r>
                      <a:r>
                        <a:rPr lang="th-TH" sz="2800" b="0" u="none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และสป.สธ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ศึกษาความเป็นไปได้กรณีไม่ได้ใช้จ่ายงบค่าเสื่อมให้สามารถโอนเข้าเงินบำรุง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803194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" y="25575"/>
            <a:ext cx="9735403" cy="78579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การประชุม </a:t>
            </a:r>
            <a:r>
              <a:rPr lang="th-TH" sz="3200" b="1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คกก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7x7 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ครั้งที่ </a:t>
            </a:r>
            <a:r>
              <a:rPr lang="en-US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10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/2561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วันที่ 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en-US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ธันวาคม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2561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/>
              <a:pPr/>
              <a:t>6</a:t>
            </a:fld>
            <a:endParaRPr lang="th-TH" altLang="th-TH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41530848"/>
              </p:ext>
            </p:extLst>
          </p:nvPr>
        </p:nvGraphicFramePr>
        <p:xfrm>
          <a:off x="515157" y="914398"/>
          <a:ext cx="11050073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500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18156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ระเบียบวาระที่</a:t>
                      </a:r>
                      <a:r>
                        <a:rPr lang="th-TH" sz="32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en-US" sz="32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</a:t>
                      </a:r>
                      <a:r>
                        <a:rPr lang="th-TH" sz="32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เรื่องอื่นๆ</a:t>
                      </a:r>
                      <a:endParaRPr lang="th-TH" sz="32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sz="2800" b="1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6.1 ข้อเสนอประเด็นงบกองทุนหลักประกันสุขภาพแห่งชาติ จากหน่วยงานต่างๆ ของกระทรวงสาธารณสุข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บริการด้านทันตก</a:t>
                      </a:r>
                      <a:r>
                        <a:rPr lang="th-TH" sz="2800" b="0" u="none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รรม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ให้แยกบริการทันตก</a:t>
                      </a:r>
                      <a:r>
                        <a:rPr lang="th-TH" sz="2800" b="0" u="none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รรม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ป้องกันมาจ่ายเป็นกรณีเฉพาะ 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บริการผ่าตัดต้อกระจก ให้ยกเลิกการจ่ายแบบ </a:t>
                      </a:r>
                      <a:r>
                        <a:rPr lang="en-US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CR </a:t>
                      </a: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กลับเข้าระบบปกติ</a:t>
                      </a:r>
                    </a:p>
                    <a:p>
                      <a:pPr marL="0" indent="0">
                        <a:buNone/>
                      </a:pPr>
                      <a:r>
                        <a:rPr lang="th-TH" sz="2800" b="1" u="sng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มติที่ประชุม</a:t>
                      </a:r>
                    </a:p>
                    <a:p>
                      <a:pPr marL="0" indent="0">
                        <a:buNone/>
                      </a:pPr>
                      <a:r>
                        <a:rPr lang="th-TH" sz="2800" b="0" u="none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ปลัดกระทรวงสาธารณสุขขอรับเรื่องไปปรึกษาหารือภายใน ให้ได้ข้อสรุปก่อน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984950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5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647</Words>
  <Application>Microsoft Office PowerPoint</Application>
  <PresentationFormat>Widescreen</PresentationFormat>
  <Paragraphs>61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Angsana New</vt:lpstr>
      <vt:lpstr>Arial</vt:lpstr>
      <vt:lpstr>Calibri</vt:lpstr>
      <vt:lpstr>Calibri Light</vt:lpstr>
      <vt:lpstr>Cordia New</vt:lpstr>
      <vt:lpstr>Tahoma</vt:lpstr>
      <vt:lpstr>TH Sarabun New</vt:lpstr>
      <vt:lpstr>Wingdings</vt:lpstr>
      <vt:lpstr>5_ธีมของ Office</vt:lpstr>
      <vt:lpstr>6_ธีมของ Office</vt:lpstr>
      <vt:lpstr>ระเบียบวาระที่ 4.1 สรุปมติและข้อสั่งการ จากการประชุมคณะกรรมการกำหนดแนวทางการใช้จ่ายเงินกองทุนหลักประกันสุขภาพแห่งชาติของหน่วยบริการสังกัดสำนักงานปลัดกระทรวงสาธารณสุข ระดับประเทศ  ครั้งที่ 10/2561 วันที่ 27 ธันวาคม 2561</vt:lpstr>
      <vt:lpstr>การประชุม คกก.7x7  ครั้งที่ 10/2561 วันที่ 27 ธันวาคม 2561 </vt:lpstr>
      <vt:lpstr>การประชุม คกก.7x7  ครั้งที่ 10/2561 วันที่ 27 ธันวาคม 2561 </vt:lpstr>
      <vt:lpstr>การประชุม คกก.7x7  ครั้งที่ 10/2561 วันที่ 27 ธันวาคม 2561 </vt:lpstr>
      <vt:lpstr>การประชุม คกก.7x7  ครั้งที่ 10/2561 วันที่ 27 ธันวาคม 2561 </vt:lpstr>
      <vt:lpstr>การประชุม คกก.7x7  ครั้งที่ 10/2561 วันที่ 27 ธันวาคม 2561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ระเบียบวาระที่ 4.1 สรุปมติและข้อสั่งการ จากการประชุมคณะกรรมการกำหนดแนวทางการใช้จ่ายเงินกองทุนหลักประกันสุขภาพแห่งชาติของหน่วยบริการสังกัดสำนักงานปลัดกระทรวงสาธารณสุข ระดับประเทศ  ครั้งที่ 9/2561 วันที่ 2 พฤศจิกายน 2561</dc:title>
  <dc:creator>Sineenus Santirukpong</dc:creator>
  <cp:lastModifiedBy>ผู้ใช้ Windows</cp:lastModifiedBy>
  <cp:revision>18</cp:revision>
  <dcterms:created xsi:type="dcterms:W3CDTF">2018-11-05T09:57:43Z</dcterms:created>
  <dcterms:modified xsi:type="dcterms:W3CDTF">2019-03-04T09:29:06Z</dcterms:modified>
</cp:coreProperties>
</file>